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5"/>
  </p:notesMasterIdLst>
  <p:sldIdLst>
    <p:sldId id="869" r:id="rId2"/>
    <p:sldId id="1140" r:id="rId3"/>
    <p:sldId id="1146" r:id="rId4"/>
    <p:sldId id="1142" r:id="rId5"/>
    <p:sldId id="1147" r:id="rId6"/>
    <p:sldId id="1148" r:id="rId7"/>
    <p:sldId id="1149" r:id="rId8"/>
    <p:sldId id="1187" r:id="rId9"/>
    <p:sldId id="1190" r:id="rId10"/>
    <p:sldId id="1191" r:id="rId11"/>
    <p:sldId id="1192" r:id="rId12"/>
    <p:sldId id="1193" r:id="rId13"/>
    <p:sldId id="119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F1"/>
    <a:srgbClr val="FDF4FF"/>
    <a:srgbClr val="F79646"/>
    <a:srgbClr val="9BBB5A"/>
    <a:srgbClr val="F79647"/>
    <a:srgbClr val="376092"/>
    <a:srgbClr val="FF0006"/>
    <a:srgbClr val="FAFE00"/>
    <a:srgbClr val="FFFE08"/>
    <a:srgbClr val="7F3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67821" autoAdjust="0"/>
  </p:normalViewPr>
  <p:slideViewPr>
    <p:cSldViewPr snapToGrid="0">
      <p:cViewPr>
        <p:scale>
          <a:sx n="150" d="100"/>
          <a:sy n="150" d="100"/>
        </p:scale>
        <p:origin x="-403" y="-13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image noise, we often blur the image. One of the most common tools is the </a:t>
            </a:r>
            <a:r>
              <a:rPr lang="en-US" b="1" dirty="0"/>
              <a:t>Gaussian kernel</a:t>
            </a:r>
            <a:r>
              <a:rPr lang="en-US" dirty="0"/>
              <a:t>.</a:t>
            </a:r>
            <a:br>
              <a:rPr lang="en-US" dirty="0"/>
            </a:br>
            <a:r>
              <a:rPr lang="en-US" dirty="0"/>
              <a:t>In the example below, we can clearly see the effect of the Gaussian kernel in blurring and removing noise.</a:t>
            </a:r>
          </a:p>
          <a:p>
            <a:r>
              <a:rPr lang="en-US" dirty="0"/>
              <a:t>However, when we increase </a:t>
            </a:r>
            <a:r>
              <a:rPr lang="en-US" b="1" dirty="0"/>
              <a:t>sigma</a:t>
            </a:r>
            <a:r>
              <a:rPr lang="en-US" dirty="0"/>
              <a:t> — in order to enhance the blurring effect — the Gaussian filter also </a:t>
            </a:r>
            <a:r>
              <a:rPr lang="en-US" b="1" dirty="0"/>
              <a:t>blurs the edges</a:t>
            </a:r>
            <a:r>
              <a:rPr lang="en-US" dirty="0"/>
              <a:t>.</a:t>
            </a:r>
            <a:br>
              <a:rPr lang="en-US" dirty="0"/>
            </a:br>
            <a:r>
              <a:rPr lang="en-US" dirty="0"/>
              <a:t>This causes the image to lose important details. We can clearly see this in </a:t>
            </a:r>
            <a:r>
              <a:rPr lang="en-US" b="1" dirty="0"/>
              <a:t>Image 3</a:t>
            </a:r>
            <a:r>
              <a:rPr lang="en-US" dirty="0"/>
              <a:t>, where the edges are no longer sharp.</a:t>
            </a:r>
          </a:p>
          <a:p>
            <a:r>
              <a:rPr lang="en-US" dirty="0"/>
              <a:t>To overcome this drawback of Gaussian Blur, a more intelligent filter called the </a:t>
            </a:r>
            <a:r>
              <a:rPr lang="en-US" b="1" dirty="0"/>
              <a:t>Bilateral Filter</a:t>
            </a:r>
            <a:r>
              <a:rPr lang="en-US" dirty="0"/>
              <a:t> is used.</a:t>
            </a:r>
          </a:p>
        </p:txBody>
      </p:sp>
      <p:sp>
        <p:nvSpPr>
          <p:cNvPr id="4" name="Slide Number Placeholder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2367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expression shown here is just the convolution of an image with a spatial Gaussian; it is just Gaussian smoothing. Consider the section of the input image in the right corner It is a step edge that is corrupted by noise. We would like to remove the noise while preserving the edge. When the Gaussian filter is applied to the image patch with its center at the image pixel P, Lets Consider two points: one yellow and one green. The yellow point receives a high weight — because it is close to the center. That makes sense since it lies on the same side of the edge.</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However, the green point you see here is also assigned a similar weight, even though it lies on the </a:t>
            </a:r>
            <a:r>
              <a:rPr lang="en-US" sz="1800" i="1" dirty="0">
                <a:effectLst/>
                <a:latin typeface="Aptos" panose="020B0004020202020204" pitchFamily="34" charset="0"/>
                <a:ea typeface="Aptos" panose="020B0004020202020204" pitchFamily="34" charset="0"/>
                <a:cs typeface="Times New Roman" panose="02020603050405020304" pitchFamily="18" charset="0"/>
              </a:rPr>
              <a:t>other side</a:t>
            </a:r>
            <a:r>
              <a:rPr lang="en-US" sz="1800" dirty="0">
                <a:effectLst/>
                <a:latin typeface="Aptos" panose="020B0004020202020204" pitchFamily="34" charset="0"/>
                <a:ea typeface="Aptos" panose="020B0004020202020204" pitchFamily="34" charset="0"/>
                <a:cs typeface="Times New Roman" panose="02020603050405020304" pitchFamily="18" charset="0"/>
              </a:rPr>
              <a:t> of the edge. This doesn’t make sense — and that’s exactly the problem we want to solve. </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effect of applying a Gaussian that is independent of the content around the pixel is that, while noise is reduced, the output image is blurred. On the left we see the output where the edge in the original image is washed out.</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207884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shape of the kernel depends on the image content.</a:t>
            </a:r>
            <a:br>
              <a:rPr lang="en-US" dirty="0"/>
            </a:br>
            <a:r>
              <a:rPr lang="en-US" dirty="0"/>
              <a:t>The first row shows a constant area; the second row shows a step edge, as we discussed in the previous section;</a:t>
            </a:r>
            <a:br>
              <a:rPr lang="en-US" dirty="0"/>
            </a:br>
            <a:r>
              <a:rPr lang="en-US" dirty="0"/>
              <a:t>and the third row shows an input with an arbitrary shape.</a:t>
            </a:r>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4698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152895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a:t>
            </a:r>
            <a:r>
              <a:rPr lang="en-US" dirty="0" err="1"/>
              <a:t>bilater</a:t>
            </a:r>
            <a:r>
              <a:rPr lang="en-US" dirty="0"/>
              <a:t> filter perform on a image. The original image on the left has some noise in it. We want to remove this noise without losing detail of important feature. </a:t>
            </a:r>
            <a:r>
              <a:rPr lang="en-US" dirty="0" err="1"/>
              <a:t>Đầu</a:t>
            </a:r>
            <a:r>
              <a:rPr lang="en-US" dirty="0"/>
              <a:t> </a:t>
            </a:r>
            <a:r>
              <a:rPr lang="en-US" dirty="0" err="1"/>
              <a:t>tiên</a:t>
            </a:r>
            <a:r>
              <a:rPr lang="en-US" dirty="0"/>
              <a:t> </a:t>
            </a:r>
            <a:r>
              <a:rPr lang="en-US" dirty="0" err="1"/>
              <a:t>chúng</a:t>
            </a:r>
            <a:r>
              <a:rPr lang="en-US" dirty="0"/>
              <a:t> ta </a:t>
            </a:r>
            <a:r>
              <a:rPr lang="en-US" dirty="0" err="1"/>
              <a:t>áp</a:t>
            </a:r>
            <a:r>
              <a:rPr lang="en-US" dirty="0"/>
              <a:t> </a:t>
            </a:r>
            <a:r>
              <a:rPr lang="en-US" dirty="0" err="1"/>
              <a:t>dụng</a:t>
            </a:r>
            <a:r>
              <a:rPr lang="en-US" dirty="0"/>
              <a:t> gauss </a:t>
            </a:r>
            <a:r>
              <a:rPr lang="en-US" dirty="0" err="1"/>
              <a:t>với</a:t>
            </a:r>
            <a:r>
              <a:rPr lang="en-US" dirty="0"/>
              <a:t> sigma = 1, we can see that the result is a slightly blurred image </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3914767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BILATERAL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mc:Choice xmlns:a14="http://schemas.microsoft.com/office/drawing/2010/main"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mc:Choice xmlns:a14="http://schemas.microsoft.com/office/drawing/2010/main"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3"/>
          <a:srcRect t="3350"/>
          <a:stretch/>
        </p:blipFill>
        <p:spPr>
          <a:xfrm>
            <a:off x="44084" y="1028697"/>
            <a:ext cx="3975610" cy="3976969"/>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2.0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 name="Picture 2">
            <a:extLst>
              <a:ext uri="{FF2B5EF4-FFF2-40B4-BE49-F238E27FC236}">
                <a16:creationId xmlns:a16="http://schemas.microsoft.com/office/drawing/2014/main" id="{569D2F50-4537-532C-585F-81C5F1AE20FF}"/>
              </a:ext>
            </a:extLst>
          </p:cNvPr>
          <p:cNvPicPr>
            <a:picLocks noChangeAspect="1"/>
          </p:cNvPicPr>
          <p:nvPr/>
        </p:nvPicPr>
        <p:blipFill>
          <a:blip r:embed="rId5"/>
          <a:stretch>
            <a:fillRect/>
          </a:stretch>
        </p:blipFill>
        <p:spPr>
          <a:xfrm>
            <a:off x="4104759" y="1028026"/>
            <a:ext cx="3856473" cy="3977640"/>
          </a:xfrm>
          <a:prstGeom prst="rect">
            <a:avLst/>
          </a:prstGeom>
        </p:spPr>
      </p:pic>
      <p:sp>
        <p:nvSpPr>
          <p:cNvPr id="2" name="Rectangle 1">
            <a:extLst>
              <a:ext uri="{FF2B5EF4-FFF2-40B4-BE49-F238E27FC236}">
                <a16:creationId xmlns:a16="http://schemas.microsoft.com/office/drawing/2014/main" id="{3DA1F90F-3C1E-55A6-157B-7166493B392C}"/>
              </a:ext>
            </a:extLst>
          </p:cNvPr>
          <p:cNvSpPr/>
          <p:nvPr/>
        </p:nvSpPr>
        <p:spPr>
          <a:xfrm>
            <a:off x="4634647" y="1483912"/>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2A29B8-515A-2E79-B377-8689F98648CD}"/>
              </a:ext>
            </a:extLst>
          </p:cNvPr>
          <p:cNvPicPr>
            <a:picLocks noChangeAspect="1"/>
          </p:cNvPicPr>
          <p:nvPr/>
        </p:nvPicPr>
        <p:blipFill>
          <a:blip r:embed="rId3"/>
          <a:srcRect r="33770"/>
          <a:stretch/>
        </p:blipFill>
        <p:spPr>
          <a:xfrm>
            <a:off x="1268903" y="832944"/>
            <a:ext cx="5539526" cy="1276528"/>
          </a:xfrm>
          <a:prstGeom prst="rect">
            <a:avLst/>
          </a:prstGeom>
        </p:spPr>
      </p:pic>
      <p:sp>
        <p:nvSpPr>
          <p:cNvPr id="12" name="Rectangle 11">
            <a:extLst>
              <a:ext uri="{FF2B5EF4-FFF2-40B4-BE49-F238E27FC236}">
                <a16:creationId xmlns:a16="http://schemas.microsoft.com/office/drawing/2014/main" id="{E48F7A0A-96C6-D861-B716-33E98FDDA47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 and Gaussian Filter</a:t>
            </a:r>
          </a:p>
        </p:txBody>
      </p:sp>
      <p:pic>
        <p:nvPicPr>
          <p:cNvPr id="13" name="Hình ảnh 12" descr="Ảnh có chứa Tác phẩm nghệ thuật của trẻ con, Nhiều màu sắc, phim hoạt hình, sáng tạo&#10;&#10;Nội dung do AI tạo ra có thể không chính xác.">
            <a:extLst>
              <a:ext uri="{FF2B5EF4-FFF2-40B4-BE49-F238E27FC236}">
                <a16:creationId xmlns:a16="http://schemas.microsoft.com/office/drawing/2014/main" id="{726764D5-9DD7-EB7D-39F6-17DC9C63E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809" y="3250531"/>
            <a:ext cx="2971863" cy="2283642"/>
          </a:xfrm>
          <a:prstGeom prst="rect">
            <a:avLst/>
          </a:prstGeom>
        </p:spPr>
      </p:pic>
      <p:pic>
        <p:nvPicPr>
          <p:cNvPr id="4" name="Hình ảnh 3" descr="Ảnh có chứa Nhiều màu sắc, ảnh chụp màn hình, sáng tạo, tác phẩm nghệ thuật">
            <a:extLst>
              <a:ext uri="{FF2B5EF4-FFF2-40B4-BE49-F238E27FC236}">
                <a16:creationId xmlns:a16="http://schemas.microsoft.com/office/drawing/2014/main" id="{49D3E977-61AD-48C5-91DB-AFA0CF577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574" y="2096889"/>
            <a:ext cx="2764934" cy="1694496"/>
          </a:xfrm>
          <a:prstGeom prst="rect">
            <a:avLst/>
          </a:prstGeom>
        </p:spPr>
      </p:pic>
      <p:pic>
        <p:nvPicPr>
          <p:cNvPr id="7" name="Picture 6" descr="A colorful grid with dots&#10;&#10;AI-generated content may be incorrect.">
            <a:extLst>
              <a:ext uri="{FF2B5EF4-FFF2-40B4-BE49-F238E27FC236}">
                <a16:creationId xmlns:a16="http://schemas.microsoft.com/office/drawing/2014/main" id="{2CC08B91-5BE1-AC1D-0E0D-0ED3DC587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724" y="2046882"/>
            <a:ext cx="2445744" cy="1691640"/>
          </a:xfrm>
          <a:prstGeom prst="rect">
            <a:avLst/>
          </a:prstGeom>
        </p:spPr>
      </p:pic>
      <p:pic>
        <p:nvPicPr>
          <p:cNvPr id="16" name="Picture 15" descr="A colorful graph on a black background&#10;&#10;AI-generated content may be incorrect.">
            <a:extLst>
              <a:ext uri="{FF2B5EF4-FFF2-40B4-BE49-F238E27FC236}">
                <a16:creationId xmlns:a16="http://schemas.microsoft.com/office/drawing/2014/main" id="{29DBC713-94E9-3940-D23B-925470976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3610" y="4001200"/>
            <a:ext cx="2518532" cy="1694496"/>
          </a:xfrm>
          <a:prstGeom prst="rect">
            <a:avLst/>
          </a:prstGeom>
        </p:spPr>
      </p:pic>
      <p:cxnSp>
        <p:nvCxnSpPr>
          <p:cNvPr id="18" name="Straight Arrow Connector 17">
            <a:extLst>
              <a:ext uri="{FF2B5EF4-FFF2-40B4-BE49-F238E27FC236}">
                <a16:creationId xmlns:a16="http://schemas.microsoft.com/office/drawing/2014/main" id="{D9259C26-FCA0-DCC8-47D0-EDF0B92C33E2}"/>
              </a:ext>
            </a:extLst>
          </p:cNvPr>
          <p:cNvCxnSpPr>
            <a:cxnSpLocks/>
            <a:endCxn id="7" idx="0"/>
          </p:cNvCxnSpPr>
          <p:nvPr/>
        </p:nvCxnSpPr>
        <p:spPr>
          <a:xfrm>
            <a:off x="6111596" y="1664820"/>
            <a:ext cx="0" cy="382062"/>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005E24-4988-342D-8D11-0D187B7A4702}"/>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sp>
        <p:nvSpPr>
          <p:cNvPr id="28" name="Left Brace 27">
            <a:extLst>
              <a:ext uri="{FF2B5EF4-FFF2-40B4-BE49-F238E27FC236}">
                <a16:creationId xmlns:a16="http://schemas.microsoft.com/office/drawing/2014/main" id="{83F23A01-8A4F-BBFD-73E1-377A7C4280EF}"/>
              </a:ext>
            </a:extLst>
          </p:cNvPr>
          <p:cNvSpPr/>
          <p:nvPr/>
        </p:nvSpPr>
        <p:spPr>
          <a:xfrm rot="16200000">
            <a:off x="7199946" y="2469038"/>
            <a:ext cx="151283" cy="2714935"/>
          </a:xfrm>
          <a:prstGeom prst="leftBrace">
            <a:avLst>
              <a:gd name="adj1" fmla="val 105036"/>
              <a:gd name="adj2" fmla="val 53072"/>
            </a:avLst>
          </a:prstGeom>
          <a:ln>
            <a:solidFill>
              <a:srgbClr val="3760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TextBox 28">
            <a:extLst>
              <a:ext uri="{FF2B5EF4-FFF2-40B4-BE49-F238E27FC236}">
                <a16:creationId xmlns:a16="http://schemas.microsoft.com/office/drawing/2014/main" id="{6B355529-7F0F-7095-0F1B-4B426B56164F}"/>
              </a:ext>
            </a:extLst>
          </p:cNvPr>
          <p:cNvSpPr txBox="1"/>
          <p:nvPr/>
        </p:nvSpPr>
        <p:spPr>
          <a:xfrm>
            <a:off x="6842410" y="3448806"/>
            <a:ext cx="1029449" cy="369332"/>
          </a:xfrm>
          <a:prstGeom prst="rect">
            <a:avLst/>
          </a:prstGeom>
          <a:noFill/>
        </p:spPr>
        <p:txBody>
          <a:bodyPr wrap="none" rtlCol="0">
            <a:spAutoFit/>
          </a:bodyPr>
          <a:lstStyle/>
          <a:p>
            <a:r>
              <a:rPr lang="en-US" dirty="0">
                <a:solidFill>
                  <a:schemeClr val="accent1">
                    <a:lumMod val="75000"/>
                  </a:schemeClr>
                </a:solidFill>
              </a:rPr>
              <a:t>Multiply</a:t>
            </a:r>
          </a:p>
        </p:txBody>
      </p:sp>
      <p:pic>
        <p:nvPicPr>
          <p:cNvPr id="31" name="Picture 30" descr="A colorful grid with a red circle&#10;&#10;AI-generated content may be incorrect.">
            <a:extLst>
              <a:ext uri="{FF2B5EF4-FFF2-40B4-BE49-F238E27FC236}">
                <a16:creationId xmlns:a16="http://schemas.microsoft.com/office/drawing/2014/main" id="{1402073E-57A3-25C7-DAD3-7BB0C74A5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1780" y="3299203"/>
            <a:ext cx="2764935" cy="2106321"/>
          </a:xfrm>
          <a:prstGeom prst="rect">
            <a:avLst/>
          </a:prstGeom>
        </p:spPr>
      </p:pic>
      <p:sp>
        <p:nvSpPr>
          <p:cNvPr id="32" name="TextBox 31">
            <a:extLst>
              <a:ext uri="{FF2B5EF4-FFF2-40B4-BE49-F238E27FC236}">
                <a16:creationId xmlns:a16="http://schemas.microsoft.com/office/drawing/2014/main" id="{1978F278-5FE7-3ED5-A8ED-483CFA0F712C}"/>
              </a:ext>
            </a:extLst>
          </p:cNvPr>
          <p:cNvSpPr txBox="1"/>
          <p:nvPr/>
        </p:nvSpPr>
        <p:spPr>
          <a:xfrm>
            <a:off x="10994711" y="3240012"/>
            <a:ext cx="328936" cy="369332"/>
          </a:xfrm>
          <a:prstGeom prst="rect">
            <a:avLst/>
          </a:prstGeom>
          <a:noFill/>
        </p:spPr>
        <p:txBody>
          <a:bodyPr wrap="none" rtlCol="0">
            <a:spAutoFit/>
          </a:bodyPr>
          <a:lstStyle/>
          <a:p>
            <a:r>
              <a:rPr lang="en-US" b="1" dirty="0"/>
              <a:t>p</a:t>
            </a:r>
          </a:p>
        </p:txBody>
      </p:sp>
      <p:pic>
        <p:nvPicPr>
          <p:cNvPr id="35" name="Picture 34" descr="A colorful square with a white circle&#10;&#10;AI-generated content may be incorrect.">
            <a:extLst>
              <a:ext uri="{FF2B5EF4-FFF2-40B4-BE49-F238E27FC236}">
                <a16:creationId xmlns:a16="http://schemas.microsoft.com/office/drawing/2014/main" id="{F019E3E3-CB10-F092-C1DF-EE26B1FE5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0820" y="3373417"/>
            <a:ext cx="3079653" cy="2205793"/>
          </a:xfrm>
          <a:prstGeom prst="rect">
            <a:avLst/>
          </a:prstGeom>
        </p:spPr>
      </p:pic>
      <p:grpSp>
        <p:nvGrpSpPr>
          <p:cNvPr id="37" name="Group 36">
            <a:extLst>
              <a:ext uri="{FF2B5EF4-FFF2-40B4-BE49-F238E27FC236}">
                <a16:creationId xmlns:a16="http://schemas.microsoft.com/office/drawing/2014/main" id="{77F2BDDC-A435-9DAC-2796-8461035181B1}"/>
              </a:ext>
            </a:extLst>
          </p:cNvPr>
          <p:cNvGrpSpPr/>
          <p:nvPr/>
        </p:nvGrpSpPr>
        <p:grpSpPr>
          <a:xfrm>
            <a:off x="6865579" y="760191"/>
            <a:ext cx="2804024" cy="1349281"/>
            <a:chOff x="6865579" y="760191"/>
            <a:chExt cx="2804024" cy="1349281"/>
          </a:xfrm>
        </p:grpSpPr>
        <p:grpSp>
          <p:nvGrpSpPr>
            <p:cNvPr id="33" name="Group 32">
              <a:extLst>
                <a:ext uri="{FF2B5EF4-FFF2-40B4-BE49-F238E27FC236}">
                  <a16:creationId xmlns:a16="http://schemas.microsoft.com/office/drawing/2014/main" id="{A4E121FD-F6B4-4665-D763-DCB6AADF91F3}"/>
                </a:ext>
              </a:extLst>
            </p:cNvPr>
            <p:cNvGrpSpPr/>
            <p:nvPr/>
          </p:nvGrpSpPr>
          <p:grpSpPr>
            <a:xfrm>
              <a:off x="6865579" y="832944"/>
              <a:ext cx="2804024" cy="1276528"/>
              <a:chOff x="6865579" y="832944"/>
              <a:chExt cx="2804024" cy="1276528"/>
            </a:xfrm>
          </p:grpSpPr>
          <p:pic>
            <p:nvPicPr>
              <p:cNvPr id="24" name="Picture 23">
                <a:extLst>
                  <a:ext uri="{FF2B5EF4-FFF2-40B4-BE49-F238E27FC236}">
                    <a16:creationId xmlns:a16="http://schemas.microsoft.com/office/drawing/2014/main" id="{AE51CE4F-868E-4893-069B-0F68030D7C27}"/>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4" name="Rectangle 13">
                <a:extLst>
                  <a:ext uri="{FF2B5EF4-FFF2-40B4-BE49-F238E27FC236}">
                    <a16:creationId xmlns:a16="http://schemas.microsoft.com/office/drawing/2014/main" id="{B47339FA-11D7-6C84-8B6A-EB0011E49977}"/>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8D77B171-1AB9-EF89-6591-80382C25A8BD}"/>
                  </a:ext>
                </a:extLst>
              </p:cNvPr>
              <p:cNvCxnSpPr>
                <a:cxnSpLocks/>
              </p:cNvCxnSpPr>
              <p:nvPr/>
            </p:nvCxnSpPr>
            <p:spPr>
              <a:xfrm>
                <a:off x="8267605" y="1664820"/>
                <a:ext cx="0" cy="3820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36" name="TextBox 35">
              <a:extLst>
                <a:ext uri="{FF2B5EF4-FFF2-40B4-BE49-F238E27FC236}">
                  <a16:creationId xmlns:a16="http://schemas.microsoft.com/office/drawing/2014/main" id="{F6D3B050-B278-ADF0-C1B5-2A0C989CC5EE}"/>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1" name="Hình ảnh 10" descr="Ảnh có chứa ảnh chụp màn hình, Nhiều màu sắc, Tác phẩm nghệ thuật của trẻ con, tác phẩm nghệ thuật&#10;&#10;Nội dung do AI tạo ra có thể không chính xác.">
            <a:extLst>
              <a:ext uri="{FF2B5EF4-FFF2-40B4-BE49-F238E27FC236}">
                <a16:creationId xmlns:a16="http://schemas.microsoft.com/office/drawing/2014/main" id="{00009022-7A6F-9839-1A31-44CFA5E659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0602" y="1907180"/>
            <a:ext cx="2714934" cy="1851660"/>
          </a:xfrm>
          <a:prstGeom prst="rect">
            <a:avLst/>
          </a:prstGeom>
        </p:spPr>
      </p:pic>
      <p:sp>
        <p:nvSpPr>
          <p:cNvPr id="42" name="TextBox 41">
            <a:extLst>
              <a:ext uri="{FF2B5EF4-FFF2-40B4-BE49-F238E27FC236}">
                <a16:creationId xmlns:a16="http://schemas.microsoft.com/office/drawing/2014/main" id="{E6E5232C-C371-B1B0-55E8-4E221EA5480F}"/>
              </a:ext>
            </a:extLst>
          </p:cNvPr>
          <p:cNvSpPr txBox="1"/>
          <p:nvPr/>
        </p:nvSpPr>
        <p:spPr>
          <a:xfrm>
            <a:off x="10423080" y="5511030"/>
            <a:ext cx="73609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Input</a:t>
            </a:r>
          </a:p>
        </p:txBody>
      </p:sp>
      <p:cxnSp>
        <p:nvCxnSpPr>
          <p:cNvPr id="44" name="Straight Arrow Connector 43">
            <a:extLst>
              <a:ext uri="{FF2B5EF4-FFF2-40B4-BE49-F238E27FC236}">
                <a16:creationId xmlns:a16="http://schemas.microsoft.com/office/drawing/2014/main" id="{5A3BA861-2D92-08D8-62DD-FC969E72C5A8}"/>
              </a:ext>
            </a:extLst>
          </p:cNvPr>
          <p:cNvCxnSpPr>
            <a:stCxn id="13" idx="1"/>
          </p:cNvCxnSpPr>
          <p:nvPr/>
        </p:nvCxnSpPr>
        <p:spPr>
          <a:xfrm flipH="1" flipV="1">
            <a:off x="6972205" y="3403724"/>
            <a:ext cx="2128604" cy="988628"/>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41F961-1E97-7102-BFAD-49D81ACB49EF}"/>
              </a:ext>
            </a:extLst>
          </p:cNvPr>
          <p:cNvCxnSpPr>
            <a:cxnSpLocks/>
          </p:cNvCxnSpPr>
          <p:nvPr/>
        </p:nvCxnSpPr>
        <p:spPr>
          <a:xfrm flipH="1">
            <a:off x="4696417" y="3360455"/>
            <a:ext cx="740950" cy="620639"/>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2B47BC-3F31-D62A-4FC7-28044BF4A1BF}"/>
              </a:ext>
            </a:extLst>
          </p:cNvPr>
          <p:cNvCxnSpPr>
            <a:cxnSpLocks/>
          </p:cNvCxnSpPr>
          <p:nvPr/>
        </p:nvCxnSpPr>
        <p:spPr>
          <a:xfrm flipH="1">
            <a:off x="8356744"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9FFCC6-392F-EAF3-7CE9-E44D8DCA34A5}"/>
              </a:ext>
            </a:extLst>
          </p:cNvPr>
          <p:cNvCxnSpPr>
            <a:cxnSpLocks/>
          </p:cNvCxnSpPr>
          <p:nvPr/>
        </p:nvCxnSpPr>
        <p:spPr>
          <a:xfrm flipH="1">
            <a:off x="5066892"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549B6EE-D3DA-41A4-ADD8-C0D6AFAB0ACD}"/>
              </a:ext>
            </a:extLst>
          </p:cNvPr>
          <p:cNvPicPr>
            <a:picLocks noChangeAspect="1"/>
          </p:cNvPicPr>
          <p:nvPr/>
        </p:nvPicPr>
        <p:blipFill>
          <a:blip r:embed="rId11"/>
          <a:stretch>
            <a:fillRect/>
          </a:stretch>
        </p:blipFill>
        <p:spPr>
          <a:xfrm>
            <a:off x="9829373" y="734836"/>
            <a:ext cx="762371" cy="1276529"/>
          </a:xfrm>
          <a:prstGeom prst="rect">
            <a:avLst/>
          </a:prstGeom>
        </p:spPr>
      </p:pic>
      <p:sp>
        <p:nvSpPr>
          <p:cNvPr id="59" name="TextBox 58">
            <a:extLst>
              <a:ext uri="{FF2B5EF4-FFF2-40B4-BE49-F238E27FC236}">
                <a16:creationId xmlns:a16="http://schemas.microsoft.com/office/drawing/2014/main" id="{598B2783-DBE3-6298-0270-787A86A955CB}"/>
              </a:ext>
            </a:extLst>
          </p:cNvPr>
          <p:cNvSpPr txBox="1"/>
          <p:nvPr/>
        </p:nvSpPr>
        <p:spPr>
          <a:xfrm rot="16200000">
            <a:off x="9358031" y="1123232"/>
            <a:ext cx="872483" cy="307777"/>
          </a:xfrm>
          <a:prstGeom prst="rect">
            <a:avLst/>
          </a:prstGeom>
          <a:noFill/>
        </p:spPr>
        <p:txBody>
          <a:bodyPr wrap="none" rtlCol="0">
            <a:spAutoFit/>
          </a:bodyPr>
          <a:lstStyle/>
          <a:p>
            <a:r>
              <a:rPr lang="en-US" sz="1400" dirty="0">
                <a:solidFill>
                  <a:srgbClr val="F79647"/>
                </a:solidFill>
              </a:rPr>
              <a:t>Intensity</a:t>
            </a:r>
          </a:p>
        </p:txBody>
      </p:sp>
      <p:sp>
        <p:nvSpPr>
          <p:cNvPr id="60" name="TextBox 59">
            <a:extLst>
              <a:ext uri="{FF2B5EF4-FFF2-40B4-BE49-F238E27FC236}">
                <a16:creationId xmlns:a16="http://schemas.microsoft.com/office/drawing/2014/main" id="{253CD427-AD35-03EC-158D-3301A090FB62}"/>
              </a:ext>
            </a:extLst>
          </p:cNvPr>
          <p:cNvSpPr txBox="1"/>
          <p:nvPr/>
        </p:nvSpPr>
        <p:spPr>
          <a:xfrm>
            <a:off x="10338466" y="1163431"/>
            <a:ext cx="1092652" cy="307777"/>
          </a:xfrm>
          <a:prstGeom prst="rect">
            <a:avLst/>
          </a:prstGeom>
          <a:noFill/>
        </p:spPr>
        <p:txBody>
          <a:bodyPr wrap="square" rtlCol="0">
            <a:spAutoFit/>
          </a:bodyPr>
          <a:lstStyle/>
          <a:p>
            <a:pPr algn="ctr"/>
            <a:r>
              <a:rPr lang="en-US" sz="1400" dirty="0">
                <a:solidFill>
                  <a:srgbClr val="F79647"/>
                </a:solidFill>
              </a:rPr>
              <a:t>weight</a:t>
            </a:r>
          </a:p>
        </p:txBody>
      </p:sp>
      <p:cxnSp>
        <p:nvCxnSpPr>
          <p:cNvPr id="62" name="Straight Connector 61">
            <a:extLst>
              <a:ext uri="{FF2B5EF4-FFF2-40B4-BE49-F238E27FC236}">
                <a16:creationId xmlns:a16="http://schemas.microsoft.com/office/drawing/2014/main" id="{E4AFBD5D-7157-DFEC-5D14-BF78111E843D}"/>
              </a:ext>
            </a:extLst>
          </p:cNvPr>
          <p:cNvCxnSpPr>
            <a:cxnSpLocks/>
          </p:cNvCxnSpPr>
          <p:nvPr/>
        </p:nvCxnSpPr>
        <p:spPr>
          <a:xfrm flipH="1">
            <a:off x="10185655" y="3936206"/>
            <a:ext cx="332326" cy="121447"/>
          </a:xfrm>
          <a:prstGeom prst="line">
            <a:avLst/>
          </a:prstGeom>
          <a:ln>
            <a:solidFill>
              <a:schemeClr val="accent3"/>
            </a:solidFill>
            <a:prstDash val="sysDash"/>
          </a:ln>
        </p:spPr>
        <p:style>
          <a:lnRef idx="1">
            <a:schemeClr val="accent2"/>
          </a:lnRef>
          <a:fillRef idx="0">
            <a:schemeClr val="accent2"/>
          </a:fillRef>
          <a:effectRef idx="0">
            <a:schemeClr val="accent2"/>
          </a:effectRef>
          <a:fontRef idx="minor">
            <a:schemeClr val="tx1"/>
          </a:fontRef>
        </p:style>
      </p:cxnSp>
      <p:cxnSp>
        <p:nvCxnSpPr>
          <p:cNvPr id="1024" name="Straight Connector 1023">
            <a:extLst>
              <a:ext uri="{FF2B5EF4-FFF2-40B4-BE49-F238E27FC236}">
                <a16:creationId xmlns:a16="http://schemas.microsoft.com/office/drawing/2014/main" id="{67280EF6-1A41-01D3-5393-4E0CE0EA7CD7}"/>
              </a:ext>
            </a:extLst>
          </p:cNvPr>
          <p:cNvCxnSpPr>
            <a:cxnSpLocks/>
          </p:cNvCxnSpPr>
          <p:nvPr/>
        </p:nvCxnSpPr>
        <p:spPr>
          <a:xfrm flipH="1">
            <a:off x="10164225" y="4068172"/>
            <a:ext cx="19921" cy="533397"/>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FB646840-631E-C8FD-E596-56A3FD990C8C}"/>
              </a:ext>
            </a:extLst>
          </p:cNvPr>
          <p:cNvCxnSpPr>
            <a:cxnSpLocks/>
          </p:cNvCxnSpPr>
          <p:nvPr/>
        </p:nvCxnSpPr>
        <p:spPr>
          <a:xfrm>
            <a:off x="10511849" y="3936206"/>
            <a:ext cx="216476" cy="188119"/>
          </a:xfrm>
          <a:prstGeom prst="line">
            <a:avLst/>
          </a:prstGeom>
          <a:ln>
            <a:solidFill>
              <a:schemeClr val="accent3"/>
            </a:solidFill>
            <a:prstDash val="sysDash"/>
          </a:ln>
        </p:spPr>
        <p:style>
          <a:lnRef idx="1">
            <a:schemeClr val="accent6"/>
          </a:lnRef>
          <a:fillRef idx="0">
            <a:schemeClr val="accent6"/>
          </a:fillRef>
          <a:effectRef idx="0">
            <a:schemeClr val="accent6"/>
          </a:effectRef>
          <a:fontRef idx="minor">
            <a:schemeClr val="tx1"/>
          </a:fontRef>
        </p:style>
      </p:cxnSp>
      <p:cxnSp>
        <p:nvCxnSpPr>
          <p:cNvPr id="1030" name="Straight Connector 1029">
            <a:extLst>
              <a:ext uri="{FF2B5EF4-FFF2-40B4-BE49-F238E27FC236}">
                <a16:creationId xmlns:a16="http://schemas.microsoft.com/office/drawing/2014/main" id="{5580FF48-5EAC-9251-99C4-F1A1580BAA1C}"/>
              </a:ext>
            </a:extLst>
          </p:cNvPr>
          <p:cNvCxnSpPr>
            <a:cxnSpLocks/>
          </p:cNvCxnSpPr>
          <p:nvPr/>
        </p:nvCxnSpPr>
        <p:spPr>
          <a:xfrm flipH="1">
            <a:off x="10165953" y="3936206"/>
            <a:ext cx="352028" cy="654844"/>
          </a:xfrm>
          <a:prstGeom prst="line">
            <a:avLst/>
          </a:prstGeom>
          <a:ln>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41" name="Oval 1040">
            <a:extLst>
              <a:ext uri="{FF2B5EF4-FFF2-40B4-BE49-F238E27FC236}">
                <a16:creationId xmlns:a16="http://schemas.microsoft.com/office/drawing/2014/main" id="{38DB43AB-FE03-A373-CD1E-7E9CAD5EE587}"/>
              </a:ext>
            </a:extLst>
          </p:cNvPr>
          <p:cNvSpPr/>
          <p:nvPr/>
        </p:nvSpPr>
        <p:spPr>
          <a:xfrm>
            <a:off x="10080422" y="4019656"/>
            <a:ext cx="184442" cy="80963"/>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48" name="TextBox 1047">
            <a:extLst>
              <a:ext uri="{FF2B5EF4-FFF2-40B4-BE49-F238E27FC236}">
                <a16:creationId xmlns:a16="http://schemas.microsoft.com/office/drawing/2014/main" id="{7C9B2FE5-D826-3F18-E345-96CAC6C4ECF7}"/>
              </a:ext>
            </a:extLst>
          </p:cNvPr>
          <p:cNvSpPr txBox="1"/>
          <p:nvPr/>
        </p:nvSpPr>
        <p:spPr>
          <a:xfrm>
            <a:off x="2842841" y="5511030"/>
            <a:ext cx="9028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28543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3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a:t>
            </a:r>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1407913" y="515023"/>
            <a:ext cx="8954750" cy="4248743"/>
          </a:xfrm>
          <a:prstGeom prst="rect">
            <a:avLst/>
          </a:prstGeom>
        </p:spPr>
      </p:pic>
      <p:sp>
        <p:nvSpPr>
          <p:cNvPr id="3" name="TextBox 2">
            <a:extLst>
              <a:ext uri="{FF2B5EF4-FFF2-40B4-BE49-F238E27FC236}">
                <a16:creationId xmlns:a16="http://schemas.microsoft.com/office/drawing/2014/main" id="{38AB1604-A9CB-046F-C53B-DAF5B81F1D75}"/>
              </a:ext>
            </a:extLst>
          </p:cNvPr>
          <p:cNvSpPr txBox="1"/>
          <p:nvPr/>
        </p:nvSpPr>
        <p:spPr>
          <a:xfrm>
            <a:off x="4914900" y="4763766"/>
            <a:ext cx="6719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a:t>
            </a:r>
          </a:p>
        </p:txBody>
      </p:sp>
      <p:sp>
        <p:nvSpPr>
          <p:cNvPr id="5" name="TextBox 4">
            <a:extLst>
              <a:ext uri="{FF2B5EF4-FFF2-40B4-BE49-F238E27FC236}">
                <a16:creationId xmlns:a16="http://schemas.microsoft.com/office/drawing/2014/main" id="{CABC0A5A-FA2D-F245-8689-5124CA020D90}"/>
              </a:ext>
            </a:extLst>
          </p:cNvPr>
          <p:cNvSpPr txBox="1"/>
          <p:nvPr/>
        </p:nvSpPr>
        <p:spPr>
          <a:xfrm>
            <a:off x="5971016" y="4781939"/>
            <a:ext cx="1629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a:t>
            </a:r>
          </a:p>
        </p:txBody>
      </p:sp>
    </p:spTree>
    <p:extLst>
      <p:ext uri="{BB962C8B-B14F-4D97-AF65-F5344CB8AC3E}">
        <p14:creationId xmlns:p14="http://schemas.microsoft.com/office/powerpoint/2010/main" val="133046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41245D-38C2-2462-0A7A-E82BDC6FF9F0}"/>
              </a:ext>
            </a:extLst>
          </p:cNvPr>
          <p:cNvPicPr>
            <a:picLocks noChangeAspect="1"/>
          </p:cNvPicPr>
          <p:nvPr/>
        </p:nvPicPr>
        <p:blipFill>
          <a:blip r:embed="rId2"/>
          <a:stretch>
            <a:fillRect/>
          </a:stretch>
        </p:blipFill>
        <p:spPr>
          <a:xfrm>
            <a:off x="1100240" y="2273504"/>
            <a:ext cx="6396259" cy="3984421"/>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Mathematical Formula of Bilateral Filter</a:t>
            </a:r>
          </a:p>
        </p:txBody>
      </p:sp>
      <p:pic>
        <p:nvPicPr>
          <p:cNvPr id="4" name="Picture 3">
            <a:extLst>
              <a:ext uri="{FF2B5EF4-FFF2-40B4-BE49-F238E27FC236}">
                <a16:creationId xmlns:a16="http://schemas.microsoft.com/office/drawing/2014/main" id="{AAEE811A-8902-D7CD-D3A9-B088AC48960E}"/>
              </a:ext>
            </a:extLst>
          </p:cNvPr>
          <p:cNvPicPr>
            <a:picLocks noChangeAspect="1"/>
          </p:cNvPicPr>
          <p:nvPr/>
        </p:nvPicPr>
        <p:blipFill>
          <a:blip r:embed="rId3"/>
          <a:srcRect r="33770"/>
          <a:stretch/>
        </p:blipFill>
        <p:spPr>
          <a:xfrm>
            <a:off x="1268903" y="832944"/>
            <a:ext cx="5539526" cy="1276528"/>
          </a:xfrm>
          <a:prstGeom prst="rect">
            <a:avLst/>
          </a:prstGeom>
        </p:spPr>
      </p:pic>
      <p:sp>
        <p:nvSpPr>
          <p:cNvPr id="5" name="Rectangle 4">
            <a:extLst>
              <a:ext uri="{FF2B5EF4-FFF2-40B4-BE49-F238E27FC236}">
                <a16:creationId xmlns:a16="http://schemas.microsoft.com/office/drawing/2014/main" id="{448CB3F6-0FD6-969B-E526-12D731A7A86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TextBox 6">
            <a:extLst>
              <a:ext uri="{FF2B5EF4-FFF2-40B4-BE49-F238E27FC236}">
                <a16:creationId xmlns:a16="http://schemas.microsoft.com/office/drawing/2014/main" id="{FD84BB08-5A58-A192-CEF4-524A1F2676D3}"/>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grpSp>
        <p:nvGrpSpPr>
          <p:cNvPr id="8" name="Group 7">
            <a:extLst>
              <a:ext uri="{FF2B5EF4-FFF2-40B4-BE49-F238E27FC236}">
                <a16:creationId xmlns:a16="http://schemas.microsoft.com/office/drawing/2014/main" id="{B39C3616-0096-8C6A-1E67-BE7E67171A04}"/>
              </a:ext>
            </a:extLst>
          </p:cNvPr>
          <p:cNvGrpSpPr/>
          <p:nvPr/>
        </p:nvGrpSpPr>
        <p:grpSpPr>
          <a:xfrm>
            <a:off x="6865579" y="760191"/>
            <a:ext cx="2804024" cy="1349281"/>
            <a:chOff x="6865579" y="760191"/>
            <a:chExt cx="2804024" cy="1349281"/>
          </a:xfrm>
        </p:grpSpPr>
        <p:grpSp>
          <p:nvGrpSpPr>
            <p:cNvPr id="9" name="Group 8">
              <a:extLst>
                <a:ext uri="{FF2B5EF4-FFF2-40B4-BE49-F238E27FC236}">
                  <a16:creationId xmlns:a16="http://schemas.microsoft.com/office/drawing/2014/main" id="{C26260A6-E614-0679-A6C7-E793C342BFE0}"/>
                </a:ext>
              </a:extLst>
            </p:cNvPr>
            <p:cNvGrpSpPr/>
            <p:nvPr/>
          </p:nvGrpSpPr>
          <p:grpSpPr>
            <a:xfrm>
              <a:off x="6865579" y="832944"/>
              <a:ext cx="2804024" cy="1276528"/>
              <a:chOff x="6865579" y="832944"/>
              <a:chExt cx="2804024" cy="1276528"/>
            </a:xfrm>
          </p:grpSpPr>
          <p:pic>
            <p:nvPicPr>
              <p:cNvPr id="11" name="Picture 10">
                <a:extLst>
                  <a:ext uri="{FF2B5EF4-FFF2-40B4-BE49-F238E27FC236}">
                    <a16:creationId xmlns:a16="http://schemas.microsoft.com/office/drawing/2014/main" id="{BDF71EA5-6D0F-1035-D61C-3784C62967B5}"/>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2" name="Rectangle 11">
                <a:extLst>
                  <a:ext uri="{FF2B5EF4-FFF2-40B4-BE49-F238E27FC236}">
                    <a16:creationId xmlns:a16="http://schemas.microsoft.com/office/drawing/2014/main" id="{F2CFBD0C-16B2-6ED4-C72B-5A2801FDEA84}"/>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03B4EFF5-AD15-C787-CF04-94E0D158E13C}"/>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4" name="Picture 13">
            <a:extLst>
              <a:ext uri="{FF2B5EF4-FFF2-40B4-BE49-F238E27FC236}">
                <a16:creationId xmlns:a16="http://schemas.microsoft.com/office/drawing/2014/main" id="{421BEA8E-216F-D8EA-5A98-E9A2618EEB94}"/>
              </a:ext>
            </a:extLst>
          </p:cNvPr>
          <p:cNvPicPr>
            <a:picLocks noChangeAspect="1"/>
          </p:cNvPicPr>
          <p:nvPr/>
        </p:nvPicPr>
        <p:blipFill>
          <a:blip r:embed="rId4"/>
          <a:stretch>
            <a:fillRect/>
          </a:stretch>
        </p:blipFill>
        <p:spPr>
          <a:xfrm>
            <a:off x="7930962" y="1844909"/>
            <a:ext cx="762371" cy="1276529"/>
          </a:xfrm>
          <a:prstGeom prst="rect">
            <a:avLst/>
          </a:prstGeom>
        </p:spPr>
      </p:pic>
      <p:sp>
        <p:nvSpPr>
          <p:cNvPr id="15" name="TextBox 14">
            <a:extLst>
              <a:ext uri="{FF2B5EF4-FFF2-40B4-BE49-F238E27FC236}">
                <a16:creationId xmlns:a16="http://schemas.microsoft.com/office/drawing/2014/main" id="{2C0EE991-C651-F9EA-5C4D-2A3A15904392}"/>
              </a:ext>
            </a:extLst>
          </p:cNvPr>
          <p:cNvSpPr txBox="1"/>
          <p:nvPr/>
        </p:nvSpPr>
        <p:spPr>
          <a:xfrm rot="16200000">
            <a:off x="7459620" y="2233305"/>
            <a:ext cx="872483" cy="307777"/>
          </a:xfrm>
          <a:prstGeom prst="rect">
            <a:avLst/>
          </a:prstGeom>
          <a:noFill/>
        </p:spPr>
        <p:txBody>
          <a:bodyPr wrap="none" rtlCol="0">
            <a:spAutoFit/>
          </a:bodyPr>
          <a:lstStyle/>
          <a:p>
            <a:r>
              <a:rPr lang="en-US" sz="1400" dirty="0">
                <a:solidFill>
                  <a:srgbClr val="F79647"/>
                </a:solidFill>
              </a:rPr>
              <a:t>Intensity</a:t>
            </a:r>
          </a:p>
        </p:txBody>
      </p:sp>
      <p:sp>
        <p:nvSpPr>
          <p:cNvPr id="16" name="TextBox 15">
            <a:extLst>
              <a:ext uri="{FF2B5EF4-FFF2-40B4-BE49-F238E27FC236}">
                <a16:creationId xmlns:a16="http://schemas.microsoft.com/office/drawing/2014/main" id="{B6A0B38E-CAB2-537E-D4B6-5708D4D70821}"/>
              </a:ext>
            </a:extLst>
          </p:cNvPr>
          <p:cNvSpPr txBox="1"/>
          <p:nvPr/>
        </p:nvSpPr>
        <p:spPr>
          <a:xfrm>
            <a:off x="8440055" y="2273504"/>
            <a:ext cx="1092652" cy="307777"/>
          </a:xfrm>
          <a:prstGeom prst="rect">
            <a:avLst/>
          </a:prstGeom>
          <a:noFill/>
        </p:spPr>
        <p:txBody>
          <a:bodyPr wrap="square" rtlCol="0">
            <a:spAutoFit/>
          </a:bodyPr>
          <a:lstStyle/>
          <a:p>
            <a:pPr algn="ctr"/>
            <a:r>
              <a:rPr lang="en-US" sz="1400" dirty="0">
                <a:solidFill>
                  <a:srgbClr val="F79647"/>
                </a:solidFill>
              </a:rPr>
              <a:t>weight</a:t>
            </a:r>
          </a:p>
        </p:txBody>
      </p:sp>
      <p:pic>
        <p:nvPicPr>
          <p:cNvPr id="19" name="Picture 18">
            <a:extLst>
              <a:ext uri="{FF2B5EF4-FFF2-40B4-BE49-F238E27FC236}">
                <a16:creationId xmlns:a16="http://schemas.microsoft.com/office/drawing/2014/main" id="{A8E0A669-0B3F-0B5A-8B3D-F2883A60EE20}"/>
              </a:ext>
            </a:extLst>
          </p:cNvPr>
          <p:cNvPicPr>
            <a:picLocks noChangeAspect="1"/>
          </p:cNvPicPr>
          <p:nvPr/>
        </p:nvPicPr>
        <p:blipFill>
          <a:blip r:embed="rId5"/>
          <a:stretch>
            <a:fillRect/>
          </a:stretch>
        </p:blipFill>
        <p:spPr>
          <a:xfrm>
            <a:off x="5645074" y="1971483"/>
            <a:ext cx="762262" cy="911820"/>
          </a:xfrm>
          <a:prstGeom prst="rect">
            <a:avLst/>
          </a:prstGeom>
        </p:spPr>
      </p:pic>
      <p:grpSp>
        <p:nvGrpSpPr>
          <p:cNvPr id="28" name="Group 27">
            <a:extLst>
              <a:ext uri="{FF2B5EF4-FFF2-40B4-BE49-F238E27FC236}">
                <a16:creationId xmlns:a16="http://schemas.microsoft.com/office/drawing/2014/main" id="{444C58B2-2D51-D18A-00FA-82F3B9DC83CB}"/>
              </a:ext>
            </a:extLst>
          </p:cNvPr>
          <p:cNvGrpSpPr/>
          <p:nvPr/>
        </p:nvGrpSpPr>
        <p:grpSpPr>
          <a:xfrm>
            <a:off x="3876777" y="5569146"/>
            <a:ext cx="4520246" cy="911820"/>
            <a:chOff x="6283430" y="4581916"/>
            <a:chExt cx="5472660" cy="1276528"/>
          </a:xfrm>
        </p:grpSpPr>
        <p:pic>
          <p:nvPicPr>
            <p:cNvPr id="22" name="Picture 21">
              <a:extLst>
                <a:ext uri="{FF2B5EF4-FFF2-40B4-BE49-F238E27FC236}">
                  <a16:creationId xmlns:a16="http://schemas.microsoft.com/office/drawing/2014/main" id="{51FE50E2-D575-68EC-6CD7-3FD4008806A9}"/>
                </a:ext>
              </a:extLst>
            </p:cNvPr>
            <p:cNvPicPr>
              <a:picLocks noChangeAspect="1"/>
            </p:cNvPicPr>
            <p:nvPr/>
          </p:nvPicPr>
          <p:blipFill>
            <a:blip r:embed="rId3"/>
            <a:srcRect l="30645" r="62024"/>
            <a:stretch/>
          </p:blipFill>
          <p:spPr>
            <a:xfrm>
              <a:off x="6658984" y="4581916"/>
              <a:ext cx="613185" cy="1276528"/>
            </a:xfrm>
            <a:prstGeom prst="rect">
              <a:avLst/>
            </a:prstGeom>
          </p:spPr>
        </p:pic>
        <p:pic>
          <p:nvPicPr>
            <p:cNvPr id="26" name="Picture 25">
              <a:extLst>
                <a:ext uri="{FF2B5EF4-FFF2-40B4-BE49-F238E27FC236}">
                  <a16:creationId xmlns:a16="http://schemas.microsoft.com/office/drawing/2014/main" id="{4BD3F04C-251A-CFC1-EAC4-114F6D60CBF7}"/>
                </a:ext>
              </a:extLst>
            </p:cNvPr>
            <p:cNvPicPr>
              <a:picLocks noChangeAspect="1"/>
            </p:cNvPicPr>
            <p:nvPr/>
          </p:nvPicPr>
          <p:blipFill>
            <a:blip r:embed="rId3"/>
            <a:srcRect l="47023" r="-190"/>
            <a:stretch/>
          </p:blipFill>
          <p:spPr>
            <a:xfrm>
              <a:off x="7309324" y="4581916"/>
              <a:ext cx="4446766" cy="1276528"/>
            </a:xfrm>
            <a:prstGeom prst="rect">
              <a:avLst/>
            </a:prstGeom>
          </p:spPr>
        </p:pic>
        <p:pic>
          <p:nvPicPr>
            <p:cNvPr id="29" name="Picture 28">
              <a:extLst>
                <a:ext uri="{FF2B5EF4-FFF2-40B4-BE49-F238E27FC236}">
                  <a16:creationId xmlns:a16="http://schemas.microsoft.com/office/drawing/2014/main" id="{BE6AD9B3-216E-240E-0FBD-77C187DAE871}"/>
                </a:ext>
              </a:extLst>
            </p:cNvPr>
            <p:cNvPicPr>
              <a:picLocks noChangeAspect="1"/>
            </p:cNvPicPr>
            <p:nvPr/>
          </p:nvPicPr>
          <p:blipFill>
            <a:blip r:embed="rId3"/>
            <a:srcRect l="19642" t="-1744" r="75167" b="1744"/>
            <a:stretch/>
          </p:blipFill>
          <p:spPr>
            <a:xfrm>
              <a:off x="6283430" y="4581916"/>
              <a:ext cx="434228" cy="1276528"/>
            </a:xfrm>
            <a:prstGeom prst="rect">
              <a:avLst/>
            </a:prstGeom>
          </p:spPr>
        </p:pic>
      </p:grpSp>
    </p:spTree>
    <p:extLst>
      <p:ext uri="{BB962C8B-B14F-4D97-AF65-F5344CB8AC3E}">
        <p14:creationId xmlns:p14="http://schemas.microsoft.com/office/powerpoint/2010/main" val="10863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Program</a:t>
            </a:r>
          </a:p>
        </p:txBody>
      </p:sp>
      <p:pic>
        <p:nvPicPr>
          <p:cNvPr id="6" name="Picture 5">
            <a:extLst>
              <a:ext uri="{FF2B5EF4-FFF2-40B4-BE49-F238E27FC236}">
                <a16:creationId xmlns:a16="http://schemas.microsoft.com/office/drawing/2014/main" id="{CB0D3A02-2E35-7A4B-4E29-3EF8F27E15D4}"/>
              </a:ext>
            </a:extLst>
          </p:cNvPr>
          <p:cNvPicPr>
            <a:picLocks noChangeAspect="1"/>
          </p:cNvPicPr>
          <p:nvPr/>
        </p:nvPicPr>
        <p:blipFill>
          <a:blip r:embed="rId2"/>
          <a:stretch>
            <a:fillRect/>
          </a:stretch>
        </p:blipFill>
        <p:spPr>
          <a:xfrm>
            <a:off x="580639" y="2285873"/>
            <a:ext cx="11030721" cy="1809877"/>
          </a:xfrm>
          <a:prstGeom prst="rect">
            <a:avLst/>
          </a:prstGeom>
        </p:spPr>
      </p:pic>
    </p:spTree>
    <p:extLst>
      <p:ext uri="{BB962C8B-B14F-4D97-AF65-F5344CB8AC3E}">
        <p14:creationId xmlns:p14="http://schemas.microsoft.com/office/powerpoint/2010/main" val="12684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995893-FBA0-C598-A3BB-155FA99C4C22}"/>
              </a:ext>
            </a:extLst>
          </p:cNvPr>
          <p:cNvSpPr>
            <a:spLocks noGrp="1"/>
          </p:cNvSpPr>
          <p:nvPr>
            <p:ph type="title"/>
          </p:nvPr>
        </p:nvSpPr>
        <p:spPr>
          <a:xfrm>
            <a:off x="335360" y="145499"/>
            <a:ext cx="7406613" cy="369524"/>
          </a:xfrm>
        </p:spPr>
        <p:txBody>
          <a:bodyPr/>
          <a:lstStyle/>
          <a:p>
            <a:r>
              <a:rPr lang="en-US" dirty="0"/>
              <a:t>Program</a:t>
            </a:r>
          </a:p>
        </p:txBody>
      </p:sp>
      <p:sp>
        <p:nvSpPr>
          <p:cNvPr id="4" name="Title 1">
            <a:extLst>
              <a:ext uri="{FF2B5EF4-FFF2-40B4-BE49-F238E27FC236}">
                <a16:creationId xmlns:a16="http://schemas.microsoft.com/office/drawing/2014/main" id="{5D9897A6-010B-FBBB-4E8A-58B083E8FD71}"/>
              </a:ext>
            </a:extLst>
          </p:cNvPr>
          <p:cNvSpPr txBox="1">
            <a:spLocks/>
          </p:cNvSpPr>
          <p:nvPr/>
        </p:nvSpPr>
        <p:spPr>
          <a:xfrm>
            <a:off x="335359" y="764624"/>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dirty="0">
                <a:cs typeface="Times New Roman" panose="02020603050405020304" pitchFamily="18" charset="0"/>
              </a:rPr>
              <a:t>Step 1: Initialization and padding the image</a:t>
            </a:r>
          </a:p>
        </p:txBody>
      </p:sp>
      <p:sp>
        <p:nvSpPr>
          <p:cNvPr id="8" name="TextBox 7">
            <a:extLst>
              <a:ext uri="{FF2B5EF4-FFF2-40B4-BE49-F238E27FC236}">
                <a16:creationId xmlns:a16="http://schemas.microsoft.com/office/drawing/2014/main" id="{E9DC7A62-0505-2E63-A9C2-414AE30A1920}"/>
              </a:ext>
            </a:extLst>
          </p:cNvPr>
          <p:cNvSpPr txBox="1"/>
          <p:nvPr/>
        </p:nvSpPr>
        <p:spPr>
          <a:xfrm>
            <a:off x="335359" y="1102700"/>
            <a:ext cx="6176962" cy="369332"/>
          </a:xfrm>
          <a:prstGeom prst="rect">
            <a:avLst/>
          </a:prstGeom>
          <a:noFill/>
        </p:spPr>
        <p:txBody>
          <a:bodyPr wrap="square">
            <a:spAutoFit/>
          </a:bodyPr>
          <a:lstStyle/>
          <a:p>
            <a:r>
              <a:rPr lang="en-US" b="1" dirty="0">
                <a:latin typeface="+mj-lt"/>
                <a:cs typeface="Times New Roman" panose="02020603050405020304" pitchFamily="18" charset="0"/>
              </a:rPr>
              <a:t>Step 2: Precompute Spatial Gaussian Kernel</a:t>
            </a:r>
          </a:p>
        </p:txBody>
      </p:sp>
      <p:sp>
        <p:nvSpPr>
          <p:cNvPr id="12" name="TextBox 11">
            <a:extLst>
              <a:ext uri="{FF2B5EF4-FFF2-40B4-BE49-F238E27FC236}">
                <a16:creationId xmlns:a16="http://schemas.microsoft.com/office/drawing/2014/main" id="{63BF3492-5D10-79B2-2AF7-9D94C01BCA7F}"/>
              </a:ext>
            </a:extLst>
          </p:cNvPr>
          <p:cNvSpPr txBox="1"/>
          <p:nvPr/>
        </p:nvSpPr>
        <p:spPr>
          <a:xfrm>
            <a:off x="567799" y="1482956"/>
            <a:ext cx="885586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Each weight depends on pixel's distance from center of the kernel.</a:t>
            </a:r>
          </a:p>
          <a:p>
            <a:pPr marL="285750" indent="-285750">
              <a:buFont typeface="Arial" panose="020B0604020202020204" pitchFamily="34" charset="0"/>
              <a:buChar char="•"/>
            </a:pPr>
            <a:r>
              <a:rPr lang="en-US" dirty="0">
                <a:latin typeface="+mj-lt"/>
                <a:cs typeface="Times New Roman" panose="02020603050405020304" pitchFamily="18" charset="0"/>
              </a:rPr>
              <a:t>This is </a:t>
            </a:r>
            <a:r>
              <a:rPr lang="en-US" b="1" dirty="0">
                <a:latin typeface="+mj-lt"/>
                <a:cs typeface="Times New Roman" panose="02020603050405020304" pitchFamily="18" charset="0"/>
              </a:rPr>
              <a:t>fixed for all pixels</a:t>
            </a:r>
            <a:r>
              <a:rPr lang="en-US" dirty="0">
                <a:latin typeface="+mj-lt"/>
                <a:cs typeface="Times New Roman" panose="02020603050405020304" pitchFamily="18" charset="0"/>
              </a:rPr>
              <a:t>, so computed once.</a:t>
            </a:r>
          </a:p>
        </p:txBody>
      </p:sp>
      <p:pic>
        <p:nvPicPr>
          <p:cNvPr id="16" name="Picture 15">
            <a:extLst>
              <a:ext uri="{FF2B5EF4-FFF2-40B4-BE49-F238E27FC236}">
                <a16:creationId xmlns:a16="http://schemas.microsoft.com/office/drawing/2014/main" id="{9F1A63A0-AC32-6182-D500-C4A0BF38AC5D}"/>
              </a:ext>
            </a:extLst>
          </p:cNvPr>
          <p:cNvPicPr>
            <a:picLocks noChangeAspect="1"/>
          </p:cNvPicPr>
          <p:nvPr/>
        </p:nvPicPr>
        <p:blipFill>
          <a:blip r:embed="rId2"/>
          <a:stretch>
            <a:fillRect/>
          </a:stretch>
        </p:blipFill>
        <p:spPr>
          <a:xfrm>
            <a:off x="2497405" y="2069896"/>
            <a:ext cx="2912796" cy="740137"/>
          </a:xfrm>
          <a:prstGeom prst="rect">
            <a:avLst/>
          </a:prstGeom>
        </p:spPr>
      </p:pic>
      <p:sp>
        <p:nvSpPr>
          <p:cNvPr id="17" name="TextBox 16">
            <a:extLst>
              <a:ext uri="{FF2B5EF4-FFF2-40B4-BE49-F238E27FC236}">
                <a16:creationId xmlns:a16="http://schemas.microsoft.com/office/drawing/2014/main" id="{7A412172-213D-8621-F0D5-A1EF55C68A6F}"/>
              </a:ext>
            </a:extLst>
          </p:cNvPr>
          <p:cNvSpPr txBox="1"/>
          <p:nvPr/>
        </p:nvSpPr>
        <p:spPr>
          <a:xfrm>
            <a:off x="421084" y="2716227"/>
            <a:ext cx="11008916" cy="369332"/>
          </a:xfrm>
          <a:prstGeom prst="rect">
            <a:avLst/>
          </a:prstGeom>
          <a:noFill/>
        </p:spPr>
        <p:txBody>
          <a:bodyPr wrap="square">
            <a:spAutoFit/>
          </a:bodyPr>
          <a:lstStyle/>
          <a:p>
            <a:r>
              <a:rPr lang="en-US" b="1" dirty="0">
                <a:latin typeface="+mj-lt"/>
                <a:cs typeface="Times New Roman" panose="02020603050405020304" pitchFamily="18" charset="0"/>
              </a:rPr>
              <a:t>Step 3: Loop over every pixel in the image</a:t>
            </a:r>
          </a:p>
        </p:txBody>
      </p:sp>
      <p:sp>
        <p:nvSpPr>
          <p:cNvPr id="18" name="TextBox 17">
            <a:extLst>
              <a:ext uri="{FF2B5EF4-FFF2-40B4-BE49-F238E27FC236}">
                <a16:creationId xmlns:a16="http://schemas.microsoft.com/office/drawing/2014/main" id="{D5DC4F99-E146-BA70-C177-AB9E498B7FE9}"/>
              </a:ext>
            </a:extLst>
          </p:cNvPr>
          <p:cNvSpPr txBox="1"/>
          <p:nvPr/>
        </p:nvSpPr>
        <p:spPr>
          <a:xfrm>
            <a:off x="421084"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For each pixel in the kernel window</a:t>
            </a:r>
          </a:p>
        </p:txBody>
      </p:sp>
      <p:pic>
        <p:nvPicPr>
          <p:cNvPr id="21" name="Picture 20">
            <a:extLst>
              <a:ext uri="{FF2B5EF4-FFF2-40B4-BE49-F238E27FC236}">
                <a16:creationId xmlns:a16="http://schemas.microsoft.com/office/drawing/2014/main" id="{045DAF6B-7094-D056-DBEF-D863BF60D5BE}"/>
              </a:ext>
            </a:extLst>
          </p:cNvPr>
          <p:cNvPicPr>
            <a:picLocks noChangeAspect="1"/>
          </p:cNvPicPr>
          <p:nvPr/>
        </p:nvPicPr>
        <p:blipFill>
          <a:blip r:embed="rId3"/>
          <a:stretch>
            <a:fillRect/>
          </a:stretch>
        </p:blipFill>
        <p:spPr>
          <a:xfrm>
            <a:off x="333252" y="3517063"/>
            <a:ext cx="6255371" cy="3064712"/>
          </a:xfrm>
          <a:prstGeom prst="rect">
            <a:avLst/>
          </a:prstGeom>
        </p:spPr>
      </p:pic>
      <p:sp>
        <p:nvSpPr>
          <p:cNvPr id="22" name="TextBox 21">
            <a:extLst>
              <a:ext uri="{FF2B5EF4-FFF2-40B4-BE49-F238E27FC236}">
                <a16:creationId xmlns:a16="http://schemas.microsoft.com/office/drawing/2014/main" id="{55F3F3C8-FA0A-D98A-42B1-6DD820A05AA7}"/>
              </a:ext>
            </a:extLst>
          </p:cNvPr>
          <p:cNvSpPr txBox="1"/>
          <p:nvPr/>
        </p:nvSpPr>
        <p:spPr>
          <a:xfrm>
            <a:off x="6512321"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Step 4: Normalize the result: </a:t>
            </a:r>
          </a:p>
        </p:txBody>
      </p:sp>
      <p:pic>
        <p:nvPicPr>
          <p:cNvPr id="26" name="Picture 25">
            <a:extLst>
              <a:ext uri="{FF2B5EF4-FFF2-40B4-BE49-F238E27FC236}">
                <a16:creationId xmlns:a16="http://schemas.microsoft.com/office/drawing/2014/main" id="{212216DC-0436-C967-BC51-0C43C4979604}"/>
              </a:ext>
            </a:extLst>
          </p:cNvPr>
          <p:cNvPicPr>
            <a:picLocks noChangeAspect="1"/>
          </p:cNvPicPr>
          <p:nvPr/>
        </p:nvPicPr>
        <p:blipFill>
          <a:blip r:embed="rId4"/>
          <a:stretch>
            <a:fillRect/>
          </a:stretch>
        </p:blipFill>
        <p:spPr>
          <a:xfrm>
            <a:off x="7741972" y="3579235"/>
            <a:ext cx="3086531" cy="924054"/>
          </a:xfrm>
          <a:prstGeom prst="rect">
            <a:avLst/>
          </a:prstGeom>
        </p:spPr>
      </p:pic>
      <p:sp>
        <p:nvSpPr>
          <p:cNvPr id="29" name="TextBox 28">
            <a:extLst>
              <a:ext uri="{FF2B5EF4-FFF2-40B4-BE49-F238E27FC236}">
                <a16:creationId xmlns:a16="http://schemas.microsoft.com/office/drawing/2014/main" id="{1E6B7D17-0BF1-36B3-6283-085B85AC501B}"/>
              </a:ext>
            </a:extLst>
          </p:cNvPr>
          <p:cNvSpPr txBox="1"/>
          <p:nvPr/>
        </p:nvSpPr>
        <p:spPr>
          <a:xfrm>
            <a:off x="6512321" y="4733068"/>
            <a:ext cx="5236766" cy="369332"/>
          </a:xfrm>
          <a:prstGeom prst="rect">
            <a:avLst/>
          </a:prstGeom>
          <a:noFill/>
        </p:spPr>
        <p:txBody>
          <a:bodyPr wrap="square">
            <a:spAutoFit/>
          </a:bodyPr>
          <a:lstStyle/>
          <a:p>
            <a:r>
              <a:rPr lang="en-US" b="1" dirty="0">
                <a:latin typeface="+mj-lt"/>
                <a:cs typeface="Times New Roman" panose="02020603050405020304" pitchFamily="18" charset="0"/>
              </a:rPr>
              <a:t>Step 5: Return the result image</a:t>
            </a:r>
          </a:p>
        </p:txBody>
      </p:sp>
    </p:spTree>
    <p:extLst>
      <p:ext uri="{BB962C8B-B14F-4D97-AF65-F5344CB8AC3E}">
        <p14:creationId xmlns:p14="http://schemas.microsoft.com/office/powerpoint/2010/main" val="398072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41" name="Hình ảnh 40">
            <a:extLst>
              <a:ext uri="{FF2B5EF4-FFF2-40B4-BE49-F238E27FC236}">
                <a16:creationId xmlns:a16="http://schemas.microsoft.com/office/drawing/2014/main" id="{BA78FDF5-D317-40DD-A432-0ECF90607E8F}"/>
              </a:ext>
            </a:extLst>
          </p:cNvPr>
          <p:cNvPicPr>
            <a:picLocks noChangeAspect="1"/>
          </p:cNvPicPr>
          <p:nvPr/>
        </p:nvPicPr>
        <p:blipFill>
          <a:blip r:embed="rId5"/>
          <a:stretch>
            <a:fillRect/>
          </a:stretch>
        </p:blipFill>
        <p:spPr>
          <a:xfrm>
            <a:off x="4074465" y="2377440"/>
            <a:ext cx="4043067" cy="2103120"/>
          </a:xfrm>
          <a:prstGeom prst="rect">
            <a:avLst/>
          </a:prstGeom>
        </p:spPr>
      </p:pic>
      <p:pic>
        <p:nvPicPr>
          <p:cNvPr id="42" name="Hình ảnh 41">
            <a:extLst>
              <a:ext uri="{FF2B5EF4-FFF2-40B4-BE49-F238E27FC236}">
                <a16:creationId xmlns:a16="http://schemas.microsoft.com/office/drawing/2014/main" id="{A07882EE-C83A-410F-AB62-05A7599F128E}"/>
              </a:ext>
            </a:extLst>
          </p:cNvPr>
          <p:cNvPicPr>
            <a:picLocks noChangeAspect="1"/>
          </p:cNvPicPr>
          <p:nvPr/>
        </p:nvPicPr>
        <p:blipFill>
          <a:blip r:embed="rId6"/>
          <a:stretch>
            <a:fillRect/>
          </a:stretch>
        </p:blipFill>
        <p:spPr>
          <a:xfrm>
            <a:off x="8117532" y="2377440"/>
            <a:ext cx="4043067" cy="2103120"/>
          </a:xfrm>
          <a:prstGeom prst="rect">
            <a:avLst/>
          </a:prstGeom>
        </p:spPr>
      </p:pic>
      <p:pic>
        <p:nvPicPr>
          <p:cNvPr id="43" name="Hình ảnh 42">
            <a:extLst>
              <a:ext uri="{FF2B5EF4-FFF2-40B4-BE49-F238E27FC236}">
                <a16:creationId xmlns:a16="http://schemas.microsoft.com/office/drawing/2014/main" id="{79787F17-214E-49F9-8A48-BECA26A792FC}"/>
              </a:ext>
            </a:extLst>
          </p:cNvPr>
          <p:cNvPicPr>
            <a:picLocks noChangeAspect="1"/>
          </p:cNvPicPr>
          <p:nvPr/>
        </p:nvPicPr>
        <p:blipFill>
          <a:blip r:embed="rId7"/>
          <a:stretch>
            <a:fillRect/>
          </a:stretch>
        </p:blipFill>
        <p:spPr>
          <a:xfrm>
            <a:off x="31398" y="2377440"/>
            <a:ext cx="4043067" cy="2103120"/>
          </a:xfrm>
          <a:prstGeom prst="rect">
            <a:avLst/>
          </a:prstGeom>
        </p:spPr>
      </p:pic>
    </p:spTree>
    <p:extLst>
      <p:ext uri="{BB962C8B-B14F-4D97-AF65-F5344CB8AC3E}">
        <p14:creationId xmlns:p14="http://schemas.microsoft.com/office/powerpoint/2010/main" val="2056111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8621</TotalTime>
  <Words>736</Words>
  <Application>Microsoft Office PowerPoint</Application>
  <PresentationFormat>Màn hình rộng</PresentationFormat>
  <Paragraphs>95</Paragraphs>
  <Slides>13</Slides>
  <Notes>10</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13</vt:i4>
      </vt:variant>
    </vt:vector>
  </HeadingPairs>
  <TitlesOfParts>
    <vt:vector size="23" baseType="lpstr">
      <vt:lpstr>Malgun Gothic</vt:lpstr>
      <vt:lpstr>Malgun Gothic</vt:lpstr>
      <vt:lpstr>Aptos</vt:lpstr>
      <vt:lpstr>Arial</vt:lpstr>
      <vt:lpstr>Arial Unicode MS</vt:lpstr>
      <vt:lpstr>Calibri</vt:lpstr>
      <vt:lpstr>Cambria Math</vt:lpstr>
      <vt:lpstr>Times New Roman</vt:lpstr>
      <vt:lpstr>양재참숯체B</vt:lpstr>
      <vt:lpstr>디자인 사용자 지정</vt:lpstr>
      <vt:lpstr>Bản trình bày PowerPoint</vt:lpstr>
      <vt:lpstr>GAUSSIAN FILTER KERNEL</vt:lpstr>
      <vt:lpstr>Bilateral Filter and Gaussian Filter</vt:lpstr>
      <vt:lpstr>Bilateral Filter</vt:lpstr>
      <vt:lpstr>Mathematical Formula of Bilateral Filter</vt:lpstr>
      <vt:lpstr>Program</vt:lpstr>
      <vt:lpstr>Program</vt:lpstr>
      <vt:lpstr>Result</vt:lpstr>
      <vt:lpstr>Result</vt:lpstr>
      <vt:lpstr>Result</vt:lpstr>
      <vt:lpstr>Result</vt:lpstr>
      <vt:lpstr>Result</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286</cp:revision>
  <dcterms:created xsi:type="dcterms:W3CDTF">2024-11-29T08:47:06Z</dcterms:created>
  <dcterms:modified xsi:type="dcterms:W3CDTF">2025-05-25T17:39:16Z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